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5143500" cx="9144000"/>
  <p:notesSz cx="7023100" cy="93091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E93CF4-0418-4FCF-B29A-93EEAF5FCF4D}">
  <a:tblStyle styleId="{27E93CF4-0418-4FCF-B29A-93EEAF5FCF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91" orient="horz"/>
        <p:guide pos="2990" orient="horz"/>
        <p:guide pos="899" orient="horz"/>
        <p:guide pos="368" orient="horz"/>
        <p:guide pos="684" orient="horz"/>
        <p:guide pos="5549"/>
        <p:guide pos="2882"/>
        <p:guide pos="202"/>
        <p:guide pos="4219"/>
        <p:guide pos="3104"/>
        <p:guide pos="2682"/>
        <p:guide pos="9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8132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8acd205e_1_7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368acd205e_1_7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68acd205e_1_7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68acd205e_1_8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368acd205e_1_8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368acd205e_1_8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68acd205e_1_10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368acd205e_1_10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368acd205e_1_10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68acd205e_1_11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68acd205e_1_11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368acd205e_1_11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68acd205e_1_12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68acd205e_1_12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368acd205e_1_12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68acd205e_1_12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68acd205e_1_12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368acd205e_1_12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ca32d7343_0_2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ca32d7343_0_2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ca32d7343_0_2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ca32d7343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3ca32d7343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3ca32d7343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a32d7343_0_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3ca32d7343_0_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3ca32d7343_0_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80aa2f8ee_0_14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80aa2f8ee_0_14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280aa2f8ee_0_14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68acd205e_1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68acd205e_1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368acd205e_1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80aa2f8ee_0_10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80aa2f8ee_0_10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280aa2f8ee_0_10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80aa2f8ee_0_15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80aa2f8ee_0_15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280aa2f8ee_0_15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80aa2f8ee_0_15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80aa2f8ee_0_15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280aa2f8ee_0_15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80aa2f8ee_0_16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80aa2f8ee_0_16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280aa2f8ee_0_16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80aa2f8ee_0_17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80aa2f8ee_0_17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280aa2f8ee_0_17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80aa2f8ee_0_17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80aa2f8ee_0_17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280aa2f8ee_0_17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80aa2f8ee_0_10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80aa2f8ee_0_10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280aa2f8ee_0_10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83dad9cd4_0_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83dad9cd4_0_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283dad9cd4_0_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83dad9cd4_0_9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83dad9cd4_0_9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283dad9cd4_0_9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83dad9cd4_0_10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83dad9cd4_0_10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283dad9cd4_0_10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80aa2f8ee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80aa2f8ee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280aa2f8ee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83dad9cd4_0_2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83dad9cd4_0_2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283dad9cd4_0_2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80aa2f8ee_0_11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80aa2f8ee_0_11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280aa2f8ee_0_11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83dad9cd4_0_11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83dad9cd4_0_11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283dad9cd4_0_11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83dad9cd4_0_12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83dad9cd4_0_12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283dad9cd4_0_12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80aa2f8ee_0_20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80aa2f8ee_0_20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280aa2f8ee_0_20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83dad9cd4_0_15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283dad9cd4_0_15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283dad9cd4_0_15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83dad9cd4_0_15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283dad9cd4_0_15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283dad9cd4_0_15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83dad9cd4_0_16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283dad9cd4_0_16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283dad9cd4_0_16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83dad9cd4_0_17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283dad9cd4_0_17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283dad9cd4_0_17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83dad9cd4_0_18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283dad9cd4_0_18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283dad9cd4_0_18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68acd205e_1_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368acd205e_1_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368acd205e_1_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83dad9cd4_0_18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83dad9cd4_0_18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283dad9cd4_0_18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83dad9cd4_0_19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83dad9cd4_0_19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283dad9cd4_0_19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83dad9cd4_0_20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83dad9cd4_0_20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283dad9cd4_0_20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83dad9cd4_0_21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83dad9cd4_0_21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283dad9cd4_0_21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83dad9cd4_0_21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83dad9cd4_0_21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283dad9cd4_0_21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83dad9cd4_0_22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83dad9cd4_0_22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283dad9cd4_0_22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83dad9cd4_0_23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83dad9cd4_0_23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283dad9cd4_0_23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83dad9cd4_0_2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283dad9cd4_0_24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283dad9cd4_0_24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283dad9cd4_0_31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283dad9cd4_0_31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283dad9cd4_0_31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83dad9cd4_0_29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83dad9cd4_0_29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283dad9cd4_0_29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8acd205e_1_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368acd205e_1_4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368acd205e_1_4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283dad9cd4_0_13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283dad9cd4_0_13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283dad9cd4_0_13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83dad9cd4_0_13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283dad9cd4_0_13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283dad9cd4_0_13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80aa2f8ee_0_22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280aa2f8ee_0_22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280aa2f8ee_0_22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280aa2f8ee_0_23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280aa2f8ee_0_23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280aa2f8ee_0_23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80aa2f8ee_0_23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280aa2f8ee_0_23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280aa2f8ee_0_23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80aa2f8ee_0_24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80aa2f8ee_0_24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280aa2f8ee_0_24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80aa2f8ee_0_25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280aa2f8ee_0_25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280aa2f8ee_0_25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80aa2f8ee_0_26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80aa2f8ee_0_26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280aa2f8ee_0_26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80aa2f8ee_0_27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80aa2f8ee_0_27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280aa2f8ee_0_27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280aa2f8ee_0_29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280aa2f8ee_0_29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280aa2f8ee_0_29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68acd205e_1_4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368acd205e_1_4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368acd205e_1_4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280aa2f8ee_0_28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280aa2f8ee_0_28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280aa2f8ee_0_28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80aa2f8ee_0_19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280aa2f8ee_0_19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280aa2f8ee_0_19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80aa2f8ee_0_13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280aa2f8ee_0_13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280aa2f8ee_0_13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83dad9cd4_0_32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83dad9cd4_0_32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283dad9cd4_0_32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283dad9cd4_0_32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283dad9cd4_0_32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283dad9cd4_0_32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83dad9cd4_0_33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283dad9cd4_0_33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283dad9cd4_0_33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83dad9cd4_0_6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83dad9cd4_0_6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283dad9cd4_0_6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80aa2f8ee_0_13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280aa2f8ee_0_13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280aa2f8ee_0_13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83dad9cd4_0_4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283dad9cd4_0_4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283dad9cd4_0_4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83dad9cd4_0_27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283dad9cd4_0_27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283dad9cd4_0_27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68acd205e_1_5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368acd205e_1_5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68acd205e_1_5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283dad9cd4_0_26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283dad9cd4_0_26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283dad9cd4_0_26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83dad9cd4_0_28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283dad9cd4_0_28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283dad9cd4_0_28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83dad9cd4_0_3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283dad9cd4_0_34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283dad9cd4_0_34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83dad9cd4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83dad9cd4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283dad9cd4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25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68acd205e_1_6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368acd205e_1_6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368acd205e_1_6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68acd205e_1_6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368acd205e_1_6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68acd205e_1_6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Bullets">
  <p:cSld name="Content w/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March 28, 2023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</a:rPr>
              <a:t>IDEA Community Talk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RGB\PNGs\RF0010-01 Rensselaer Large Logo RGB-White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2" type="body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25" y="4720973"/>
            <a:ext cx="1276004" cy="3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rdel2\Desktop\Brand Approval Reference\Rensselaer Logo Layered Files\RF0010-01 Rensselaer Large Logo\RGB\PNGs\RF0010-01 Rensselaer Large Logo-with Tagline RGB-White.png" id="85" name="Google Shape;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3"/>
          <p:cNvSpPr txBox="1"/>
          <p:nvPr/>
        </p:nvSpPr>
        <p:spPr>
          <a:xfrm>
            <a:off x="214255" y="562085"/>
            <a:ext cx="8315851" cy="7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Divider Slide 1</a:t>
            </a:r>
            <a:b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Two Lines Max</a:t>
            </a:r>
            <a:endParaRPr b="1" sz="40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95" name="Google Shape;9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0" y="954412"/>
            <a:ext cx="9144000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0" y="2500263"/>
            <a:ext cx="9144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578" y="3913034"/>
            <a:ext cx="3434841" cy="83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216322" y="2662273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241489" y="4384549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CMYK\PNGs\RF0010-01 Rensselaer Large Logo-with Tagline CMYK-TwoColor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675" y="584200"/>
            <a:ext cx="3665627" cy="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42406964439-e46ab8eff7c4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11141" r="5309" t="14074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 RGB-White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4398000"/>
            <a:ext cx="2032107" cy="37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>
            <p:ph idx="2" type="pic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6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hoto">
  <p:cSld name="3_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>
            <p:ph idx="2" type="pic"/>
          </p:nvPr>
        </p:nvSpPr>
        <p:spPr>
          <a:xfrm>
            <a:off x="-1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7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hoto">
  <p:cSld name="2_Phot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8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0" y="0"/>
            <a:ext cx="9144000" cy="473511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0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fillama.com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inciteprojects.idea.rpi.edu/defitoolkit/app/defitoolki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r-bloggers.com/2016/06/understanding-data-table-rolling-join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inciteprojects.idea.rpi.edu/defitoolkit/app/defitoolkit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ctrTitle"/>
          </p:nvPr>
        </p:nvSpPr>
        <p:spPr>
          <a:xfrm>
            <a:off x="241497" y="2312261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/>
              <a:t>Decentralized Finance, Transactional Data, and Survival Analysis</a:t>
            </a:r>
            <a:endParaRPr sz="4200"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241500" y="4384550"/>
            <a:ext cx="68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/>
              <a:t>Aaron Green</a:t>
            </a:r>
            <a:r>
              <a:rPr lang="en-US" sz="1500"/>
              <a:t> | March 28</a:t>
            </a:r>
            <a:r>
              <a:rPr lang="en-US"/>
              <a:t>, 2023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625" y="4259470"/>
            <a:ext cx="2716698" cy="7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700" y="260350"/>
            <a:ext cx="18192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599" y="1380750"/>
            <a:ext cx="4161574" cy="256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4927550" y="438377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5763350" y="42747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  <p:graphicFrame>
        <p:nvGraphicFramePr>
          <p:cNvPr id="193" name="Google Shape;193;p24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599" y="1380750"/>
            <a:ext cx="4161574" cy="2568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4927550" y="438377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5763350" y="42747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599" y="1380738"/>
            <a:ext cx="4161574" cy="25682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5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599" y="1380750"/>
            <a:ext cx="4161574" cy="2568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4927550" y="438377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5763350" y="42747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599" y="1380738"/>
            <a:ext cx="4161574" cy="256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599" y="1380750"/>
            <a:ext cx="4161574" cy="2568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" name="Google Shape;220;p26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with Covariates</a:t>
            </a:r>
            <a:endParaRPr/>
          </a:p>
        </p:txBody>
      </p:sp>
      <p:graphicFrame>
        <p:nvGraphicFramePr>
          <p:cNvPr id="227" name="Google Shape;227;p27"/>
          <p:cNvGraphicFramePr/>
          <p:nvPr/>
        </p:nvGraphicFramePr>
        <p:xfrm>
          <a:off x="274788" y="63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28" name="Google Shape;228;p27"/>
          <p:cNvSpPr/>
          <p:nvPr/>
        </p:nvSpPr>
        <p:spPr>
          <a:xfrm>
            <a:off x="2195200" y="435202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3031000" y="424297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" name="Google Shape;235;p28"/>
          <p:cNvGraphicFramePr/>
          <p:nvPr/>
        </p:nvGraphicFramePr>
        <p:xfrm>
          <a:off x="274788" y="63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graphicFrame>
        <p:nvGraphicFramePr>
          <p:cNvPr id="236" name="Google Shape;236;p28"/>
          <p:cNvGraphicFramePr/>
          <p:nvPr/>
        </p:nvGraphicFramePr>
        <p:xfrm>
          <a:off x="2008150" y="63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1181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Coin Type</a:t>
                      </a:r>
                      <a:endParaRPr b="1"/>
                    </a:p>
                  </a:txBody>
                  <a:tcPr marT="91425" marB="91425" marR="91425" marL="91425" anchor="b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with Covariates</a:t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3208975" y="439437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4044775" y="42853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with Covariates</a:t>
            </a:r>
            <a:endParaRPr/>
          </a:p>
        </p:txBody>
      </p:sp>
      <p:graphicFrame>
        <p:nvGraphicFramePr>
          <p:cNvPr id="246" name="Google Shape;246;p29"/>
          <p:cNvGraphicFramePr/>
          <p:nvPr/>
        </p:nvGraphicFramePr>
        <p:xfrm>
          <a:off x="2008150" y="63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1181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Coin Type</a:t>
                      </a:r>
                      <a:endParaRPr b="1"/>
                    </a:p>
                  </a:txBody>
                  <a:tcPr marT="91425" marB="91425" marR="91425" marL="91425" anchor="b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Non-Stable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7" name="Google Shape;247;p29"/>
          <p:cNvGraphicFramePr/>
          <p:nvPr/>
        </p:nvGraphicFramePr>
        <p:xfrm>
          <a:off x="274788" y="63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75" y="749210"/>
            <a:ext cx="5649226" cy="363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3208975" y="4394375"/>
            <a:ext cx="835800" cy="18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4044775" y="42853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+ 92 rows (100 total)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AAVE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88" y="692885"/>
            <a:ext cx="3801675" cy="10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224425" y="798925"/>
            <a:ext cx="43509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One of the largest lending protocols: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First deployed on Ethereum blockchain in November 2020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Now deployed on seven networks, with 13 different markets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~$7.7 billion USD worth of assets locked across all markets (March 2023)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Over 50 cryptocurrencies allowed for usage on main Ethereum market</a:t>
            </a:r>
            <a:endParaRPr sz="1600"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873" y="1849923"/>
            <a:ext cx="1604350" cy="153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225" y="1849925"/>
            <a:ext cx="1260281" cy="15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1500" y="1849925"/>
            <a:ext cx="1157075" cy="9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/>
              <a:t>Transaction-Level Data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224425" y="798925"/>
            <a:ext cx="27117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All</a:t>
            </a:r>
            <a:r>
              <a:rPr lang="en-US" sz="1800">
                <a:solidFill>
                  <a:schemeClr val="dk1"/>
                </a:solidFill>
              </a:rPr>
              <a:t> 1,665,737 basic transactions since AAVE launched (November 30, 2020 - February 3, 2023)</a:t>
            </a:r>
            <a:endParaRPr sz="1800"/>
          </a:p>
          <a:p>
            <a:pPr indent="-2127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Data acquired from TheGraph.com, where AAVE developers manage subgraphs for various deployments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825" y="866288"/>
            <a:ext cx="62113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/>
              <a:t>Transaction-Level Data</a:t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224425" y="798925"/>
            <a:ext cx="27117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All 1,665,737 basic transactions since AAVE launched (November 30, 2020 - February 3, 2023)</a:t>
            </a:r>
            <a:endParaRPr sz="1800"/>
          </a:p>
          <a:p>
            <a:pPr indent="-2127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Data acquired from TheGraph.com, where AAVE developers manage subgraphs for various deployments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525" y="2564525"/>
            <a:ext cx="56673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825" y="866288"/>
            <a:ext cx="62113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285" name="Google Shape;285;p33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What’s to Come</a:t>
            </a:r>
            <a:endParaRPr/>
          </a:p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224427" y="788975"/>
            <a:ext cx="78981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Decentralized Finance (DeFi) Introduction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Overview of Survival Analysis for DeFi questions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Overview of Transactional Data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Process of Creating Survival Data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Survey of insights gained using Survival Analysis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292" name="Google Shape;292;p34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</a:t>
            </a:r>
            <a:r>
              <a:rPr lang="en-US" sz="1800"/>
              <a:t>you</a:t>
            </a:r>
            <a:r>
              <a:rPr lang="en-US" sz="1800"/>
              <a:t> find a repayment by the same user of the same coin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299" name="Google Shape;299;p35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you find a repayment by the same user of the same coin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Subtract time of repay from time of borrow, or final time from time of borrow if censored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you find a repayment by the same user of the same coin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Subtract time of repay from time of borrow, or final time from time of borrow if censored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Simple logic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313" name="Google Shape;313;p37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you find a repayment by the same user of the same coin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Subtract time of repay from time of borrow, or final time from time of borrow if censored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Simple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Cons: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320" name="Google Shape;320;p38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you find a repayment by the same user of the same coin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Subtract time of repay from time of borrow, or final time from time of borrow if censored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Simple logic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Pitifully slow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Iterative Conversion from Transactions to Survival Data</a:t>
            </a:r>
            <a:endParaRPr/>
          </a:p>
        </p:txBody>
      </p:sp>
      <p:sp>
        <p:nvSpPr>
          <p:cNvPr id="327" name="Google Shape;327;p39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desired index and outcome events (e.g., borrows as index events and repays as outcome events)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each borrow (index event), iterate through repays (outcomes) until you find a repayment by the same user of the same coin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Subtract time of repay from time of borrow, or final time from time of borrow if censored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Simple logic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Pitifully slow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Loops make John Erickson mad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Speeding things up with ‘dplyr’</a:t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750"/>
            <a:ext cx="8889950" cy="1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Speeding things up with ‘dplyr’</a:t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750"/>
            <a:ext cx="8889950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825" y="2130750"/>
            <a:ext cx="8889951" cy="153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Speeding things up with ‘dplyr’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750"/>
            <a:ext cx="8889950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0750"/>
            <a:ext cx="8889951" cy="153789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2915175" y="1253075"/>
            <a:ext cx="2685000" cy="1085400"/>
          </a:xfrm>
          <a:prstGeom prst="wedgeRoundRectCallout">
            <a:avLst>
              <a:gd fmla="val -53646" name="adj1"/>
              <a:gd fmla="val -7145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Very space intensive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Speeding things up with ‘dplyr’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750"/>
            <a:ext cx="8889950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0750"/>
            <a:ext cx="8889951" cy="15378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/>
          <p:nvPr/>
        </p:nvSpPr>
        <p:spPr>
          <a:xfrm>
            <a:off x="2915175" y="1253075"/>
            <a:ext cx="2685000" cy="1085400"/>
          </a:xfrm>
          <a:prstGeom prst="wedgeRoundRectCallout">
            <a:avLst>
              <a:gd fmla="val -53646" name="adj1"/>
              <a:gd fmla="val -7145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Very space intensive</a:t>
            </a:r>
            <a:endParaRPr sz="1800"/>
          </a:p>
        </p:txBody>
      </p:sp>
      <p:sp>
        <p:nvSpPr>
          <p:cNvPr id="361" name="Google Shape;361;p43"/>
          <p:cNvSpPr/>
          <p:nvPr/>
        </p:nvSpPr>
        <p:spPr>
          <a:xfrm>
            <a:off x="1293275" y="1739900"/>
            <a:ext cx="1460400" cy="831900"/>
          </a:xfrm>
          <a:prstGeom prst="wedgeRoundRectCallout">
            <a:avLst>
              <a:gd fmla="val -60415" name="adj1"/>
              <a:gd fmla="val -12343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Faster, but still not fast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DeFi Introduction</a:t>
            </a:r>
            <a:endParaRPr/>
          </a:p>
        </p:txBody>
      </p:sp>
      <p:sp>
        <p:nvSpPr>
          <p:cNvPr id="127" name="Google Shape;127;p17"/>
          <p:cNvSpPr txBox="1"/>
          <p:nvPr>
            <p:ph idx="2" type="body"/>
          </p:nvPr>
        </p:nvSpPr>
        <p:spPr>
          <a:xfrm>
            <a:off x="224425" y="788975"/>
            <a:ext cx="43476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Financial services built on blockchains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Platforms operate through smart contracts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 central intermediaries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Current DeFi Snapshot</a:t>
            </a:r>
            <a:r>
              <a:rPr lang="en-US" sz="2400"/>
              <a:t>, including types of protocols and TVL</a:t>
            </a:r>
            <a:endParaRPr sz="240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15789" r="15140" t="0"/>
          <a:stretch/>
        </p:blipFill>
        <p:spPr>
          <a:xfrm>
            <a:off x="4764625" y="788975"/>
            <a:ext cx="4044426" cy="3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Mass-Produced Results:</a:t>
            </a:r>
            <a:endParaRPr/>
          </a:p>
        </p:txBody>
      </p:sp>
      <p:sp>
        <p:nvSpPr>
          <p:cNvPr id="368" name="Google Shape;368;p44"/>
          <p:cNvSpPr txBox="1"/>
          <p:nvPr>
            <p:ph idx="2" type="body"/>
          </p:nvPr>
        </p:nvSpPr>
        <p:spPr>
          <a:xfrm>
            <a:off x="186591" y="7810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Wanted to make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an app</a:t>
            </a:r>
            <a:r>
              <a:rPr lang="en-US" sz="1900"/>
              <a:t> that has survival data for all </a:t>
            </a:r>
            <a:r>
              <a:rPr lang="en-US" sz="1900"/>
              <a:t>possible</a:t>
            </a:r>
            <a:r>
              <a:rPr lang="en-US" sz="1900"/>
              <a:t> index and outcome events: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Basic events: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Borrow;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Repay;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Deposit;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Redeem;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Liquidation (liquidation performed, account liquidated)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Other calculated outcomes: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Full Repay;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Full Redeem;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−"/>
            </a:pPr>
            <a:r>
              <a:rPr lang="en-US" sz="1900"/>
              <a:t>Aggregated Liquidations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Generalized Function to Create Survival Data</a:t>
            </a:r>
            <a:endParaRPr/>
          </a:p>
        </p:txBody>
      </p:sp>
      <p:sp>
        <p:nvSpPr>
          <p:cNvPr id="375" name="Google Shape;375;p45"/>
          <p:cNvSpPr txBox="1"/>
          <p:nvPr>
            <p:ph idx="2" type="body"/>
          </p:nvPr>
        </p:nvSpPr>
        <p:spPr>
          <a:xfrm>
            <a:off x="186591" y="7810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Parameters: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data frame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index events (e.g., borrow)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outcome events (e.g., liquidation, repay)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Generalized Function to Create Survival Data</a:t>
            </a:r>
            <a:endParaRPr/>
          </a:p>
        </p:txBody>
      </p:sp>
      <p:sp>
        <p:nvSpPr>
          <p:cNvPr id="382" name="Google Shape;382;p46"/>
          <p:cNvSpPr txBox="1"/>
          <p:nvPr>
            <p:ph idx="2" type="body"/>
          </p:nvPr>
        </p:nvSpPr>
        <p:spPr>
          <a:xfrm>
            <a:off x="186591" y="7810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Parameters: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data frame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index events (e.g., borrow)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outcome events (e.g., liquidation, repay)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list of subjects (e.g., user and reserve, or just user)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observation window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Generalized Function to Create Survival Data</a:t>
            </a:r>
            <a:endParaRPr/>
          </a:p>
        </p:txBody>
      </p:sp>
      <p:sp>
        <p:nvSpPr>
          <p:cNvPr id="389" name="Google Shape;389;p47"/>
          <p:cNvSpPr txBox="1"/>
          <p:nvPr>
            <p:ph idx="2" type="body"/>
          </p:nvPr>
        </p:nvSpPr>
        <p:spPr>
          <a:xfrm>
            <a:off x="186591" y="7810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Parameters: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data frame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index events (e.g., borrow)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set of outcome events (e.g., liquidation, repay)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list of subjects (e.g., user and reserve, or just user)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observation window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index event covariates (e.g., coin type, USD amount quartile, etc.)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outcome event covariates (e.g., principal coin type, collateral coin type)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4" y="643412"/>
            <a:ext cx="2629875" cy="38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/>
        </p:nvSpPr>
        <p:spPr>
          <a:xfrm>
            <a:off x="3039525" y="2017650"/>
            <a:ext cx="316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Some Results, Finally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Real-Data Results</a:t>
            </a:r>
            <a:endParaRPr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Each transaction is a candidate for index and outcome events: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E.g., how long do users wait to make a </a:t>
            </a:r>
            <a:r>
              <a:rPr b="1" lang="en-US" sz="1600"/>
              <a:t>repayment </a:t>
            </a:r>
            <a:r>
              <a:rPr lang="en-US" sz="1600"/>
              <a:t>after </a:t>
            </a:r>
            <a:r>
              <a:rPr b="1" lang="en-US" sz="1600"/>
              <a:t>borrowing </a:t>
            </a:r>
            <a:r>
              <a:rPr lang="en-US" sz="1600"/>
              <a:t>funds?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Real-Data Results</a:t>
            </a:r>
            <a:endParaRPr/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Each transaction is a candidate for index and outcome events: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E.g., how long do users wait to make a </a:t>
            </a:r>
            <a:r>
              <a:rPr b="1" lang="en-US" sz="1600"/>
              <a:t>repayment </a:t>
            </a:r>
            <a:r>
              <a:rPr lang="en-US" sz="1600"/>
              <a:t>after </a:t>
            </a:r>
            <a:r>
              <a:rPr b="1" lang="en-US" sz="1600"/>
              <a:t>borrowing </a:t>
            </a:r>
            <a:r>
              <a:rPr lang="en-US" sz="1600"/>
              <a:t>funds?</a:t>
            </a:r>
            <a:endParaRPr sz="1600"/>
          </a:p>
        </p:txBody>
      </p:sp>
      <p:sp>
        <p:nvSpPr>
          <p:cNvPr id="411" name="Google Shape;411;p50"/>
          <p:cNvSpPr txBox="1"/>
          <p:nvPr>
            <p:ph idx="2" type="body"/>
          </p:nvPr>
        </p:nvSpPr>
        <p:spPr>
          <a:xfrm>
            <a:off x="3964175" y="781050"/>
            <a:ext cx="47049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Index event: borrow transactions</a:t>
            </a:r>
            <a:endParaRPr sz="1800"/>
          </a:p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Outcome event: repay transactions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175" y="1699950"/>
            <a:ext cx="4704899" cy="2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Effect of Coin Type on Loan Outcomes</a:t>
            </a:r>
            <a:endParaRPr/>
          </a:p>
        </p:txBody>
      </p:sp>
      <p:sp>
        <p:nvSpPr>
          <p:cNvPr id="419" name="Google Shape;419;p51"/>
          <p:cNvSpPr txBox="1"/>
          <p:nvPr>
            <p:ph idx="1" type="body"/>
          </p:nvPr>
        </p:nvSpPr>
        <p:spPr>
          <a:xfrm>
            <a:off x="320675" y="781050"/>
            <a:ext cx="83247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What are the differences in loan outcome timings (repayments, liquidations) for stable coins versus non-stable coins?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Effect of Coin Type on Loan Outcomes</a:t>
            </a:r>
            <a:endParaRPr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50" y="1502200"/>
            <a:ext cx="3936999" cy="294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000" y="1467158"/>
            <a:ext cx="3981049" cy="2981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20675" y="653850"/>
            <a:ext cx="47049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Outcome event: repayment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9" name="Google Shape;429;p52"/>
          <p:cNvSpPr txBox="1"/>
          <p:nvPr>
            <p:ph idx="2" type="body"/>
          </p:nvPr>
        </p:nvSpPr>
        <p:spPr>
          <a:xfrm>
            <a:off x="5025575" y="653850"/>
            <a:ext cx="47049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Outcome event: liquidation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Principal:Collateral Combinations and Liquidations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More than just single repays can be used as outcomes for borrow events: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Liquidation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Repay in full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Redeem (withdrawal)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/>
              <a:t>DeFi Lending Protocols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224425" y="798925"/>
            <a:ext cx="36333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Savings Account: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Deposit various cryptocurrencies into account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Accrue interest on deposited funds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498" y="798925"/>
            <a:ext cx="5208300" cy="2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3857600" y="3579025"/>
            <a:ext cx="542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Source: 	https://github.com/aave/aave-protocol/blob/master/docs/Aave_Protocol_Whitepaper_v1_0.pdf</a:t>
            </a:r>
            <a:endParaRPr sz="800"/>
          </a:p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224425" y="2571625"/>
            <a:ext cx="33120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Smart-Contract Lending: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Borrow cryptocurrency supplied by others’ deposits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Use own deposits as collateral, at risk of </a:t>
            </a:r>
            <a:r>
              <a:rPr b="1" lang="en-US" sz="1600"/>
              <a:t>liquidation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More than just single repays can be used as outcomes for borrow events: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Liquidation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Repay in full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Redeem (withdrawal)</a:t>
            </a:r>
            <a:endParaRPr sz="1600"/>
          </a:p>
        </p:txBody>
      </p:sp>
      <p:sp>
        <p:nvSpPr>
          <p:cNvPr id="443" name="Google Shape;443;p54"/>
          <p:cNvSpPr txBox="1"/>
          <p:nvPr>
            <p:ph idx="2" type="body"/>
          </p:nvPr>
        </p:nvSpPr>
        <p:spPr>
          <a:xfrm>
            <a:off x="224425" y="2422925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Variety of categories for comparison: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Cryptocurrency borrowed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Type of coin (stable or non-stable)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Amount borrowed</a:t>
            </a:r>
            <a:endParaRPr sz="1600"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Principal:Collateral Combinations and Liquidations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More than just single repays can be used as outcomes for borrow events: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Liquidation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Repay in full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Redeem (withdrawal)</a:t>
            </a:r>
            <a:endParaRPr sz="1600"/>
          </a:p>
        </p:txBody>
      </p:sp>
      <p:sp>
        <p:nvSpPr>
          <p:cNvPr id="451" name="Google Shape;451;p55"/>
          <p:cNvSpPr txBox="1"/>
          <p:nvPr>
            <p:ph idx="2" type="body"/>
          </p:nvPr>
        </p:nvSpPr>
        <p:spPr>
          <a:xfrm>
            <a:off x="224425" y="2422925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Variety of categories for comparison: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Cryptocurrency borrowed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Type of coin (stable or non-stable)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Amount borrowed</a:t>
            </a:r>
            <a:endParaRPr sz="1600"/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675" y="1350947"/>
            <a:ext cx="5206526" cy="321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/>
          <p:nvPr>
            <p:ph idx="3" type="body"/>
          </p:nvPr>
        </p:nvSpPr>
        <p:spPr>
          <a:xfrm>
            <a:off x="3966575" y="781050"/>
            <a:ext cx="5120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Outcome event: loan liquidation</a:t>
            </a:r>
            <a:endParaRPr sz="18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Category: Principal-Collateral combination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Principal:Collateral Combinations and Liquidations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Understanding Effects of Loan Size</a:t>
            </a:r>
            <a:endParaRPr/>
          </a:p>
        </p:txBody>
      </p:sp>
      <p:sp>
        <p:nvSpPr>
          <p:cNvPr id="461" name="Google Shape;461;p56"/>
          <p:cNvSpPr txBox="1"/>
          <p:nvPr>
            <p:ph idx="1" type="body"/>
          </p:nvPr>
        </p:nvSpPr>
        <p:spPr>
          <a:xfrm>
            <a:off x="224425" y="596800"/>
            <a:ext cx="403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How does loan size affect repayment schedules?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Understanding Effects of Loan Size</a:t>
            </a:r>
            <a:endParaRPr/>
          </a:p>
        </p:txBody>
      </p:sp>
      <p:pic>
        <p:nvPicPr>
          <p:cNvPr id="468" name="Google Shape;4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19925"/>
            <a:ext cx="4382899" cy="27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Understanding Effects of Loan Size</a:t>
            </a:r>
            <a:endParaRPr/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19925"/>
            <a:ext cx="4382899" cy="2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8"/>
          <p:cNvSpPr txBox="1"/>
          <p:nvPr>
            <p:ph idx="1" type="body"/>
          </p:nvPr>
        </p:nvSpPr>
        <p:spPr>
          <a:xfrm>
            <a:off x="224425" y="3547875"/>
            <a:ext cx="4383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600"/>
              <a:t>Larger loans get repaid more quickly!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Understanding Effects of Loan Size</a:t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19925"/>
            <a:ext cx="4382899" cy="2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idx="1" type="body"/>
          </p:nvPr>
        </p:nvSpPr>
        <p:spPr>
          <a:xfrm>
            <a:off x="224425" y="3547875"/>
            <a:ext cx="4383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600"/>
              <a:t>Larger loans get repaid more quickly!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5" name="Google Shape;485;p59"/>
          <p:cNvSpPr txBox="1"/>
          <p:nvPr>
            <p:ph idx="2" type="body"/>
          </p:nvPr>
        </p:nvSpPr>
        <p:spPr>
          <a:xfrm>
            <a:off x="4864300" y="719925"/>
            <a:ext cx="4147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How does riskiness vary with loan size?</a:t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Understanding Effects of Loan Size</a:t>
            </a:r>
            <a:endParaRPr/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19925"/>
            <a:ext cx="4382899" cy="2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>
            <p:ph idx="1" type="body"/>
          </p:nvPr>
        </p:nvSpPr>
        <p:spPr>
          <a:xfrm>
            <a:off x="224425" y="3547875"/>
            <a:ext cx="4383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600"/>
              <a:t>Larger loans get repaid more quickly!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94" name="Google Shape;4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175" y="719925"/>
            <a:ext cx="4382814" cy="2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0"/>
          <p:cNvSpPr txBox="1"/>
          <p:nvPr>
            <p:ph idx="2" type="body"/>
          </p:nvPr>
        </p:nvSpPr>
        <p:spPr>
          <a:xfrm>
            <a:off x="4761088" y="3547875"/>
            <a:ext cx="4383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600"/>
              <a:t>Loan size has little to no effect on riskiness!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Changing Observation Windows</a:t>
            </a:r>
            <a:endParaRPr/>
          </a:p>
        </p:txBody>
      </p:sp>
      <p:sp>
        <p:nvSpPr>
          <p:cNvPr id="502" name="Google Shape;502;p61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Another way to segment survival curves is by time-frame of index or outcome events: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how have repayment timelines differed between quarters from 2021 Q1 to 2022 Q3?</a:t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Changing Observation Windows</a:t>
            </a:r>
            <a:endParaRPr/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20675" y="781050"/>
            <a:ext cx="3312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Another way to segment survival curves is by time-frame of index or outcome events: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how have repayment timelines differed between quarters from 2021 Q1 to 2022 Q3?</a:t>
            </a:r>
            <a:endParaRPr sz="1600"/>
          </a:p>
        </p:txBody>
      </p:sp>
      <p:pic>
        <p:nvPicPr>
          <p:cNvPr id="510" name="Google Shape;5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00" y="620485"/>
            <a:ext cx="5206527" cy="39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4" y="643412"/>
            <a:ext cx="2629875" cy="38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123" y="1802486"/>
            <a:ext cx="1604350" cy="153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475" y="1802487"/>
            <a:ext cx="1260281" cy="15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4750" y="1802488"/>
            <a:ext cx="1157075" cy="9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2711450" y="988475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to expand to other deployments: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4" y="643412"/>
            <a:ext cx="2629875" cy="38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123" y="1802486"/>
            <a:ext cx="1604350" cy="153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475" y="1802487"/>
            <a:ext cx="1260281" cy="15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4750" y="1802488"/>
            <a:ext cx="1157075" cy="9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4"/>
          <p:cNvSpPr txBox="1"/>
          <p:nvPr/>
        </p:nvSpPr>
        <p:spPr>
          <a:xfrm>
            <a:off x="2711450" y="988475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to expand to other deployments:</a:t>
            </a:r>
            <a:endParaRPr sz="1800"/>
          </a:p>
        </p:txBody>
      </p:sp>
      <p:sp>
        <p:nvSpPr>
          <p:cNvPr id="531" name="Google Shape;531;p64"/>
          <p:cNvSpPr/>
          <p:nvPr/>
        </p:nvSpPr>
        <p:spPr>
          <a:xfrm>
            <a:off x="3896775" y="2205575"/>
            <a:ext cx="1323000" cy="677400"/>
          </a:xfrm>
          <a:prstGeom prst="wedgeRoundRectCallout">
            <a:avLst>
              <a:gd fmla="val -84372" name="adj1"/>
              <a:gd fmla="val -6562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3% of all transactions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38" name="Google Shape;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00" y="1797050"/>
            <a:ext cx="4644600" cy="1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45" name="Google Shape;5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00" y="1786449"/>
            <a:ext cx="46030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52" name="Google Shape;5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900" y="1947347"/>
            <a:ext cx="4517500" cy="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650" y="2083351"/>
            <a:ext cx="4484725" cy="8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66" name="Google Shape;566;p69"/>
          <p:cNvPicPr preferRelativeResize="0"/>
          <p:nvPr/>
        </p:nvPicPr>
        <p:blipFill rotWithShape="1">
          <a:blip r:embed="rId3">
            <a:alphaModFix/>
          </a:blip>
          <a:srcRect b="43394" l="0" r="0" t="0"/>
          <a:stretch/>
        </p:blipFill>
        <p:spPr>
          <a:xfrm>
            <a:off x="2913575" y="1958926"/>
            <a:ext cx="3863525" cy="9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73" name="Google Shape;5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150" y="2046714"/>
            <a:ext cx="3066475" cy="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80" name="Google Shape;5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37" y="1813976"/>
            <a:ext cx="3619525" cy="10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87" name="Google Shape;5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00" y="1803386"/>
            <a:ext cx="4877000" cy="11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594" name="Google Shape;5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475" y="1549400"/>
            <a:ext cx="5289550" cy="15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153" name="Google Shape;153;p20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601" name="Google Shape;6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48" y="1020223"/>
            <a:ext cx="8324700" cy="249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608" name="Google Shape;6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63" y="389385"/>
            <a:ext cx="6504232" cy="424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47825"/>
            <a:ext cx="9143999" cy="55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Attempted Fixes</a:t>
            </a:r>
            <a:endParaRPr/>
          </a:p>
        </p:txBody>
      </p:sp>
      <p:sp>
        <p:nvSpPr>
          <p:cNvPr id="616" name="Google Shape;616;p76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64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Filtering joins?</a:t>
            </a:r>
            <a:endParaRPr sz="29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Not implemented in ‘dplyr’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Tried SQL package with filtering joins, but didn’t save enough space</a:t>
            </a:r>
            <a:endParaRPr sz="2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Attempted Fixes</a:t>
            </a:r>
            <a:endParaRPr/>
          </a:p>
        </p:txBody>
      </p:sp>
      <p:sp>
        <p:nvSpPr>
          <p:cNvPr id="623" name="Google Shape;623;p77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640"/>
              </a:spcBef>
              <a:spcAft>
                <a:spcPts val="0"/>
              </a:spcAft>
              <a:buSzPts val="2900"/>
              <a:buChar char="•"/>
            </a:pPr>
            <a:r>
              <a:rPr lang="en-US" sz="2900" strike="sngStrike"/>
              <a:t>Filtering joins?</a:t>
            </a:r>
            <a:endParaRPr sz="29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Not implemented in ‘dplyr’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Tried SQL package with filtering joins, but didn’t save enough space</a:t>
            </a:r>
            <a:endParaRPr sz="2500" strike="sngStrike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Split into groups?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One deployment at a time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Do 1/10th of the users at a time</a:t>
            </a:r>
            <a:endParaRPr sz="2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Attempted Fixes</a:t>
            </a:r>
            <a:endParaRPr/>
          </a:p>
        </p:txBody>
      </p:sp>
      <p:sp>
        <p:nvSpPr>
          <p:cNvPr id="630" name="Google Shape;630;p78"/>
          <p:cNvSpPr txBox="1"/>
          <p:nvPr>
            <p:ph idx="2" type="body"/>
          </p:nvPr>
        </p:nvSpPr>
        <p:spPr>
          <a:xfrm>
            <a:off x="224426" y="788975"/>
            <a:ext cx="71436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640"/>
              </a:spcBef>
              <a:spcAft>
                <a:spcPts val="0"/>
              </a:spcAft>
              <a:buSzPts val="2900"/>
              <a:buChar char="•"/>
            </a:pPr>
            <a:r>
              <a:rPr lang="en-US" sz="2900" strike="sngStrike"/>
              <a:t>Filtering joins?</a:t>
            </a:r>
            <a:endParaRPr sz="29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Not implemented in ‘dplyr’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Tried SQL package with filtering joins, but didn’t save enough space</a:t>
            </a:r>
            <a:endParaRPr sz="2500" strike="sngStrike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Split into groups?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One deployment at a time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Do 1/10th of one deployment at a time</a:t>
            </a:r>
            <a:endParaRPr sz="2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Attempted Fixes</a:t>
            </a:r>
            <a:endParaRPr/>
          </a:p>
        </p:txBody>
      </p:sp>
      <p:sp>
        <p:nvSpPr>
          <p:cNvPr id="637" name="Google Shape;637;p79"/>
          <p:cNvSpPr txBox="1"/>
          <p:nvPr>
            <p:ph idx="2" type="body"/>
          </p:nvPr>
        </p:nvSpPr>
        <p:spPr>
          <a:xfrm>
            <a:off x="224426" y="788975"/>
            <a:ext cx="71436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640"/>
              </a:spcBef>
              <a:spcAft>
                <a:spcPts val="0"/>
              </a:spcAft>
              <a:buSzPts val="2900"/>
              <a:buChar char="•"/>
            </a:pPr>
            <a:r>
              <a:rPr lang="en-US" sz="2900" strike="sngStrike"/>
              <a:t>Filtering joins?</a:t>
            </a:r>
            <a:endParaRPr sz="29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Not implemented in ‘dplyr’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Tried SQL package with filtering joins, but didn’t save enough space</a:t>
            </a:r>
            <a:endParaRPr sz="2500" strike="sngStrike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Split into groups?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One deployment at a time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 strike="sngStrike"/>
              <a:t>Do 1/10th of one deployment at a time</a:t>
            </a:r>
            <a:endParaRPr sz="2500" strike="sngStrike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One user at a time?</a:t>
            </a:r>
            <a:endParaRPr sz="25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Wall</a:t>
            </a:r>
            <a:endParaRPr/>
          </a:p>
        </p:txBody>
      </p:sp>
      <p:pic>
        <p:nvPicPr>
          <p:cNvPr id="644" name="Google Shape;6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63" y="389385"/>
            <a:ext cx="6504232" cy="424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47825"/>
            <a:ext cx="9143999" cy="55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Desperation Google Searches eventually yield…</a:t>
            </a:r>
            <a:endParaRPr/>
          </a:p>
        </p:txBody>
      </p:sp>
      <p:sp>
        <p:nvSpPr>
          <p:cNvPr id="652" name="Google Shape;652;p81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This link</a:t>
            </a:r>
            <a:r>
              <a:rPr lang="en-US"/>
              <a:t>!!!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Implementing Rolling Join</a:t>
            </a:r>
            <a:endParaRPr/>
          </a:p>
        </p:txBody>
      </p:sp>
      <p:pic>
        <p:nvPicPr>
          <p:cNvPr id="659" name="Google Shape;6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00"/>
            <a:ext cx="8396724" cy="212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Implementing Rolling Join</a:t>
            </a:r>
            <a:endParaRPr/>
          </a:p>
        </p:txBody>
      </p:sp>
      <p:pic>
        <p:nvPicPr>
          <p:cNvPr id="666" name="Google Shape;6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00"/>
            <a:ext cx="8396724" cy="212616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3"/>
          <p:cNvSpPr/>
          <p:nvPr/>
        </p:nvSpPr>
        <p:spPr>
          <a:xfrm>
            <a:off x="3103025" y="1003875"/>
            <a:ext cx="2476500" cy="846600"/>
          </a:xfrm>
          <a:prstGeom prst="wedgeRoundRectCallout">
            <a:avLst>
              <a:gd fmla="val -59401" name="adj1"/>
              <a:gd fmla="val -550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uncensored events directly, with no group_by()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1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Implementing Rolling Join</a:t>
            </a:r>
            <a:endParaRPr/>
          </a:p>
        </p:txBody>
      </p:sp>
      <p:pic>
        <p:nvPicPr>
          <p:cNvPr id="674" name="Google Shape;6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" y="2722974"/>
            <a:ext cx="7566882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13" y="596800"/>
            <a:ext cx="8396724" cy="212616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4"/>
          <p:cNvSpPr/>
          <p:nvPr/>
        </p:nvSpPr>
        <p:spPr>
          <a:xfrm>
            <a:off x="3139038" y="851475"/>
            <a:ext cx="2476500" cy="846600"/>
          </a:xfrm>
          <a:prstGeom prst="wedgeRoundRectCallout">
            <a:avLst>
              <a:gd fmla="val -59401" name="adj1"/>
              <a:gd fmla="val -550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uncensored events directly, with no group_by()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Implementing Rolling Join</a:t>
            </a:r>
            <a:endParaRPr/>
          </a:p>
        </p:txBody>
      </p:sp>
      <p:pic>
        <p:nvPicPr>
          <p:cNvPr id="683" name="Google Shape;6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" y="2722974"/>
            <a:ext cx="7566882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13" y="596800"/>
            <a:ext cx="8396724" cy="212616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5"/>
          <p:cNvSpPr/>
          <p:nvPr/>
        </p:nvSpPr>
        <p:spPr>
          <a:xfrm>
            <a:off x="3139038" y="851475"/>
            <a:ext cx="2476500" cy="846600"/>
          </a:xfrm>
          <a:prstGeom prst="wedgeRoundRectCallout">
            <a:avLst>
              <a:gd fmla="val -59401" name="adj1"/>
              <a:gd fmla="val -550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uncensored events directly, with no group_by()</a:t>
            </a:r>
            <a:endParaRPr/>
          </a:p>
        </p:txBody>
      </p:sp>
      <p:sp>
        <p:nvSpPr>
          <p:cNvPr id="686" name="Google Shape;686;p85"/>
          <p:cNvSpPr/>
          <p:nvPr/>
        </p:nvSpPr>
        <p:spPr>
          <a:xfrm>
            <a:off x="2626775" y="3221575"/>
            <a:ext cx="2063700" cy="561000"/>
          </a:xfrm>
          <a:prstGeom prst="wedgeRoundRectCallout">
            <a:avLst>
              <a:gd fmla="val -52051" name="adj1"/>
              <a:gd fmla="val -7829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Again, no group_by()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6"/>
          <p:cNvSpPr txBox="1"/>
          <p:nvPr>
            <p:ph idx="2" type="body"/>
          </p:nvPr>
        </p:nvSpPr>
        <p:spPr>
          <a:xfrm>
            <a:off x="1257766" y="120172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App Demo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Hot Off the Press!</a:t>
            </a:r>
            <a:endParaRPr/>
          </a:p>
        </p:txBody>
      </p:sp>
      <p:pic>
        <p:nvPicPr>
          <p:cNvPr id="700" name="Google Shape;700;p87"/>
          <p:cNvPicPr preferRelativeResize="0"/>
          <p:nvPr/>
        </p:nvPicPr>
        <p:blipFill rotWithShape="1">
          <a:blip r:embed="rId3">
            <a:alphaModFix/>
          </a:blip>
          <a:srcRect b="13524" l="0" r="0" t="0"/>
          <a:stretch/>
        </p:blipFill>
        <p:spPr>
          <a:xfrm>
            <a:off x="3035675" y="653951"/>
            <a:ext cx="6108325" cy="36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7"/>
          <p:cNvSpPr txBox="1"/>
          <p:nvPr/>
        </p:nvSpPr>
        <p:spPr>
          <a:xfrm>
            <a:off x="192625" y="829725"/>
            <a:ext cx="284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Users are clustered by their behavior on a quarter-by-quarter basis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Clusters can be used as covariate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2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None/>
            </a:pPr>
            <a:r>
              <a:rPr lang="en-US"/>
              <a:t>Survival Analysis For DeFi: An Introduction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101900" y="830100"/>
            <a:ext cx="30654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825" lvl="1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Data-driven method for time-to-event analysis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50825" lvl="1" marL="225425" rtl="0" algn="l">
              <a:spcBef>
                <a:spcPts val="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Noto Sans Symbols"/>
              <a:buChar char="▪"/>
            </a:pPr>
            <a:r>
              <a:rPr lang="en-US" sz="1800"/>
              <a:t>Provides probabilities for occurrences of events through time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solidFill>
                  <a:schemeClr val="dk1"/>
                </a:solidFill>
              </a:rPr>
              <a:t>E.g. what is the probability that a user repays a loan in the first 100 days after borrowing money?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00" y="1380750"/>
            <a:ext cx="4161574" cy="25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599" y="1380750"/>
            <a:ext cx="4161574" cy="2568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3"/>
          <p:cNvGraphicFramePr/>
          <p:nvPr/>
        </p:nvGraphicFramePr>
        <p:xfrm>
          <a:off x="3167288" y="68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{27E93CF4-0418-4FCF-B29A-93EEAF5FCF4D}</a:tableStyleId>
              </a:tblPr>
              <a:tblGrid>
                <a:gridCol w="866675"/>
                <a:gridCol w="866675"/>
              </a:tblGrid>
              <a:tr h="606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 (days)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Repaid?</a:t>
                      </a:r>
                      <a:endParaRPr b="1" sz="1300"/>
                    </a:p>
                  </a:txBody>
                  <a:tcPr marT="91425" marB="91425" marR="91425" marL="9142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2015TemplateColors">
      <a:dk1>
        <a:srgbClr val="000000"/>
      </a:dk1>
      <a:lt1>
        <a:srgbClr val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